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71" r:id="rId13"/>
    <p:sldId id="267" r:id="rId14"/>
    <p:sldId id="268" r:id="rId15"/>
    <p:sldId id="270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56D3A7F-FC73-F624-EA00-E658139846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1367" y="251669"/>
            <a:ext cx="7766936" cy="834823"/>
          </a:xfrm>
        </p:spPr>
        <p:txBody>
          <a:bodyPr/>
          <a:lstStyle/>
          <a:p>
            <a:pPr algn="ctr"/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Audiência Pública Projeto de Lei n. 210/2022</a:t>
            </a:r>
            <a:br>
              <a:rPr lang="pt-BR" sz="2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t-BR" sz="2400" dirty="0">
                <a:solidFill>
                  <a:schemeClr val="accent1">
                    <a:lumMod val="50000"/>
                  </a:schemeClr>
                </a:solidFill>
              </a:rPr>
              <a:t>Projeto de Lei Orçamentária para 2023</a:t>
            </a:r>
            <a:endParaRPr lang="pt-BR" sz="24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86721157-D695-B0C0-EDA4-F8E5C1F675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0289" y="1241571"/>
            <a:ext cx="7766936" cy="4882391"/>
          </a:xfrm>
        </p:spPr>
        <p:txBody>
          <a:bodyPr/>
          <a:lstStyle/>
          <a:p>
            <a:pPr algn="just"/>
            <a:endParaRPr lang="pt-BR" b="1" dirty="0">
              <a:solidFill>
                <a:srgbClr val="FF0000"/>
              </a:solidFill>
            </a:endParaRPr>
          </a:p>
          <a:p>
            <a:pPr algn="just"/>
            <a:r>
              <a:rPr lang="pt-BR" b="1" dirty="0">
                <a:solidFill>
                  <a:srgbClr val="FF0000"/>
                </a:solidFill>
              </a:rPr>
              <a:t>O orçamento público é, indiscutivelmente, a lei materialmente mais importante do ordenamento jurídico logo abaixo da Constituição.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Ministro Carlos Ayres Brito no paradigmático julgamento da ADI 4.048).</a:t>
            </a:r>
          </a:p>
          <a:p>
            <a:pPr algn="just"/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Alcameno Alves e Silva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Analista Legislativo da Câmara Municipal de Araxá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8768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B0193AA-8872-01F9-16C8-4A0506025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324065"/>
            <a:ext cx="7766936" cy="707781"/>
          </a:xfrm>
        </p:spPr>
        <p:txBody>
          <a:bodyPr/>
          <a:lstStyle/>
          <a:p>
            <a:pPr algn="ctr"/>
            <a:r>
              <a:rPr lang="pt-BR" sz="2000" dirty="0"/>
              <a:t>Mecanismos que podem impactar solicitação  </a:t>
            </a:r>
            <a:br>
              <a:rPr lang="pt-BR" sz="2000" dirty="0"/>
            </a:br>
            <a:r>
              <a:rPr lang="pt-BR" sz="2000" dirty="0"/>
              <a:t>elevado % autorização prévia suplementação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43B36BA-BA94-CD05-869E-ACE15C954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7735" y="1610687"/>
            <a:ext cx="7766936" cy="3998440"/>
          </a:xfrm>
        </p:spPr>
        <p:txBody>
          <a:bodyPr/>
          <a:lstStyle/>
          <a:p>
            <a:pPr algn="just"/>
            <a:r>
              <a:rPr lang="pt-BR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3 – Mecanismo de Pagamento servidores vínculo Estado em decorrência processo municipalização:</a:t>
            </a:r>
          </a:p>
          <a:p>
            <a:pPr algn="just"/>
            <a:r>
              <a:rPr lang="pt-BR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Falta elemento de despesa específico que possibilite a transferência de recursos ao Estado de Minas Gerais para o pagamento destes servidores;</a:t>
            </a:r>
          </a:p>
          <a:p>
            <a:pPr algn="just"/>
            <a:r>
              <a:rPr lang="pt-BR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Lei n. 7.656/2021</a:t>
            </a:r>
          </a:p>
          <a:p>
            <a:pPr lvl="1" algn="just"/>
            <a:endParaRPr lang="pt-PT" sz="1800" kern="15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DejaVu Sans"/>
              <a:cs typeface="DejaVu Sans"/>
            </a:endParaRPr>
          </a:p>
          <a:p>
            <a:pPr lvl="1" algn="just"/>
            <a:r>
              <a:rPr lang="pt-PT" sz="1800" kern="150" dirty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DejaVu Sans"/>
                <a:cs typeface="DejaVu Sans"/>
              </a:rPr>
              <a:t>Art. 5º – Constituir-se-ão obrigações do Estado;</a:t>
            </a:r>
            <a:endParaRPr lang="pt-BR" sz="1800" kern="15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DejaVu Sans"/>
              <a:cs typeface="DejaVu Sans"/>
            </a:endParaRPr>
          </a:p>
          <a:p>
            <a:pPr lvl="1" algn="just"/>
            <a:r>
              <a:rPr lang="pt-PT" sz="1800" kern="150" dirty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DejaVu Sans"/>
                <a:cs typeface="DejaVu Sans"/>
              </a:rPr>
              <a:t> I. Promover adjunções ou disposições, se necessario for, com ônus para o Estado de Minas Gerais de servidores estaduais efetivos, lotados nas referidas escolas;</a:t>
            </a:r>
            <a:endParaRPr lang="pt-BR" sz="1800" kern="15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DejaVu Sans"/>
              <a:cs typeface="DejaVu Sans"/>
            </a:endParaRPr>
          </a:p>
          <a:p>
            <a:pPr algn="just"/>
            <a:r>
              <a:rPr lang="pt-PT" sz="1800" kern="150" dirty="0">
                <a:solidFill>
                  <a:schemeClr val="accent2">
                    <a:lumMod val="50000"/>
                  </a:schemeClr>
                </a:solidFill>
                <a:effectLst/>
                <a:latin typeface="+mj-lt"/>
                <a:ea typeface="DejaVu Sans"/>
                <a:cs typeface="DejaVu Sans"/>
              </a:rPr>
              <a:t> </a:t>
            </a:r>
            <a:endParaRPr lang="pt-BR" sz="1800" kern="150" dirty="0">
              <a:solidFill>
                <a:schemeClr val="accent2">
                  <a:lumMod val="50000"/>
                </a:schemeClr>
              </a:solidFill>
              <a:effectLst/>
              <a:latin typeface="+mj-lt"/>
              <a:ea typeface="DejaVu Sans"/>
              <a:cs typeface="DejaVu Sans"/>
            </a:endParaRP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3936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3FF95E-0788-5105-E6AF-1D638FB81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65652"/>
            <a:ext cx="8596668" cy="413856"/>
          </a:xfrm>
        </p:spPr>
        <p:txBody>
          <a:bodyPr>
            <a:normAutofit/>
          </a:bodyPr>
          <a:lstStyle/>
          <a:p>
            <a:pPr algn="ctr"/>
            <a:r>
              <a:rPr lang="pt-BR" sz="2000" dirty="0">
                <a:solidFill>
                  <a:schemeClr val="accent2">
                    <a:lumMod val="75000"/>
                  </a:schemeClr>
                </a:solidFill>
              </a:rPr>
              <a:t>Análises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715CB280-8F4B-307E-E533-0C49EF5D9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38231"/>
            <a:ext cx="8596668" cy="5303131"/>
          </a:xfrm>
        </p:spPr>
        <p:txBody>
          <a:bodyPr/>
          <a:lstStyle/>
          <a:p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Receita: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Lei de Responsabilidade Fiscal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11.</a:t>
            </a:r>
            <a:r>
              <a:rPr lang="pt-B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Constituem requisitos essenciais da responsabilidade na gestão fiscal a instituição, </a:t>
            </a:r>
            <a:r>
              <a:rPr lang="pt-BR" sz="18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previsão</a:t>
            </a:r>
            <a:r>
              <a:rPr lang="pt-BR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efetiva arrecadação de todos os tributos da competência constitucional do ente da Federação.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12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t-B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previsões de receita observarão as normas técnicas e legais, considerarão os efeitos das alterações na legislação, da variação do índice de preços, do crescimento econômico ou de qualquer outro fator relevante e serão </a:t>
            </a:r>
            <a:r>
              <a:rPr lang="pt-BR" sz="18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acompanhadas</a:t>
            </a:r>
            <a:r>
              <a:rPr lang="pt-B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demonstrativo de sua evolução nos últimos três anos, da projeção para os dois seguintes àquele a que se referirem, </a:t>
            </a:r>
            <a:r>
              <a:rPr lang="pt-BR" sz="18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da metodologia de cálculo e premissas utilizadas</a:t>
            </a:r>
            <a:r>
              <a:rPr lang="pt-BR" sz="1800" b="1" i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t-B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30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197708"/>
            <a:ext cx="8596668" cy="411892"/>
          </a:xfrm>
        </p:spPr>
        <p:txBody>
          <a:bodyPr>
            <a:normAutofit/>
          </a:bodyPr>
          <a:lstStyle/>
          <a:p>
            <a:pPr algn="ctr"/>
            <a:r>
              <a:rPr lang="pt-BR" sz="2000" dirty="0" smtClean="0"/>
              <a:t>PROJEÇÃO RECEITA</a:t>
            </a: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716693"/>
            <a:ext cx="9900050" cy="5725296"/>
          </a:xfrm>
        </p:spPr>
        <p:txBody>
          <a:bodyPr/>
          <a:lstStyle/>
          <a:p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Cronograma Desembolso fixado pelo Poder Executivo (art. 8° da LRF)</a:t>
            </a:r>
          </a:p>
          <a:p>
            <a:endParaRPr lang="pt-BR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Receita Corrente Arrecadada até setembro: 453.930.993</a:t>
            </a:r>
          </a:p>
          <a:p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Projeção Exercício 2022: 618.014.000</a:t>
            </a:r>
          </a:p>
          <a:p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Estimativa Receita Corrente 2023: 680.000.000</a:t>
            </a:r>
          </a:p>
          <a:p>
            <a:r>
              <a:rPr lang="pt-BR" dirty="0" smtClean="0">
                <a:solidFill>
                  <a:schemeClr val="accent2">
                    <a:lumMod val="50000"/>
                  </a:schemeClr>
                </a:solidFill>
              </a:rPr>
              <a:t>Estimativa percentual de crescimento: 10,03%</a:t>
            </a:r>
            <a:endParaRPr lang="pt-BR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229982"/>
              </p:ext>
            </p:extLst>
          </p:nvPr>
        </p:nvGraphicFramePr>
        <p:xfrm>
          <a:off x="2362453" y="1231897"/>
          <a:ext cx="5397590" cy="34128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8230"/>
                <a:gridCol w="1427879"/>
                <a:gridCol w="729851"/>
                <a:gridCol w="216163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err="1">
                          <a:effectLst/>
                        </a:rPr>
                        <a:t>Mes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Programado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%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% arrecadação até setembro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Janeiro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 smtClean="0">
                          <a:effectLst/>
                        </a:rPr>
                        <a:t>53.712.200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9,91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73,45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Fevereiro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41.192.000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7,60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Março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46.015.800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8,49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Abril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43.305.800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7,99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Maio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40.595.800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7,49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Junho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42.763.800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7,89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Julho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44.498.200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8,21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Agosto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42.655.400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7,87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Setembro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43.360.000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8,00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Outubro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42.276.000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7,80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Novembro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40.595.800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7,49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dezembro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61.029.200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11,26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Total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542.000.000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>
                          <a:effectLst/>
                        </a:rPr>
                        <a:t>100,00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400" dirty="0">
                          <a:effectLst/>
                        </a:rPr>
                        <a:t> 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432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093636-7867-27B6-C65E-708A746B1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399" y="223397"/>
            <a:ext cx="7766936" cy="363832"/>
          </a:xfrm>
        </p:spPr>
        <p:txBody>
          <a:bodyPr/>
          <a:lstStyle/>
          <a:p>
            <a:pPr algn="ctr"/>
            <a:r>
              <a:rPr lang="pt-BR" sz="1800" dirty="0">
                <a:solidFill>
                  <a:schemeClr val="accent2">
                    <a:lumMod val="75000"/>
                  </a:schemeClr>
                </a:solidFill>
              </a:rPr>
              <a:t>DESPESA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1FA299F-EC0E-C0F9-C9FE-C90D497F1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288" y="712013"/>
            <a:ext cx="10041621" cy="5922589"/>
          </a:xfrm>
        </p:spPr>
        <p:txBody>
          <a:bodyPr/>
          <a:lstStyle/>
          <a:p>
            <a:pPr algn="just"/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CF089C8E-25C6-66EF-9684-91B3207165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799103"/>
              </p:ext>
            </p:extLst>
          </p:nvPr>
        </p:nvGraphicFramePr>
        <p:xfrm>
          <a:off x="948758" y="712013"/>
          <a:ext cx="8312689" cy="5865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0689">
                  <a:extLst>
                    <a:ext uri="{9D8B030D-6E8A-4147-A177-3AD203B41FA5}">
                      <a16:colId xmlns:a16="http://schemas.microsoft.com/office/drawing/2014/main" xmlns="" val="2349426494"/>
                    </a:ext>
                  </a:extLst>
                </a:gridCol>
                <a:gridCol w="1015067">
                  <a:extLst>
                    <a:ext uri="{9D8B030D-6E8A-4147-A177-3AD203B41FA5}">
                      <a16:colId xmlns:a16="http://schemas.microsoft.com/office/drawing/2014/main" xmlns="" val="3375914099"/>
                    </a:ext>
                  </a:extLst>
                </a:gridCol>
                <a:gridCol w="1275127">
                  <a:extLst>
                    <a:ext uri="{9D8B030D-6E8A-4147-A177-3AD203B41FA5}">
                      <a16:colId xmlns:a16="http://schemas.microsoft.com/office/drawing/2014/main" xmlns="" val="938634787"/>
                    </a:ext>
                  </a:extLst>
                </a:gridCol>
                <a:gridCol w="855677">
                  <a:extLst>
                    <a:ext uri="{9D8B030D-6E8A-4147-A177-3AD203B41FA5}">
                      <a16:colId xmlns:a16="http://schemas.microsoft.com/office/drawing/2014/main" xmlns="" val="1488405849"/>
                    </a:ext>
                  </a:extLst>
                </a:gridCol>
                <a:gridCol w="1426129">
                  <a:extLst>
                    <a:ext uri="{9D8B030D-6E8A-4147-A177-3AD203B41FA5}">
                      <a16:colId xmlns:a16="http://schemas.microsoft.com/office/drawing/2014/main" xmlns="" val="377923317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Poder/Órgão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2022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2023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1819901"/>
                  </a:ext>
                </a:extLst>
              </a:tr>
              <a:tr h="30449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Fixada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% relação  ao total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Fixada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% relação ao total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192936824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 – Poder Legislativo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3,69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22.000.000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3,06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112073647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Câmara Municipal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3,69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22.000.000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3,06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710263311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419695477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 – Poder Executivo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520.625.000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95,99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691.202.000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96,00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387407531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2.1 – Administração Direta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469.854.000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86,69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629.464.000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87,43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186194242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GABINETE DO PREFEITO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5.605.000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1,03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6.497.000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0,90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994744596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SECRETARIA DE GOVERNO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2.912.000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0,54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2.789.000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0,39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644467488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GABINETE DO VICE PREFEITO MUNICIPAL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620.000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0,11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733.000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0,10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356925295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PROCURADORIA GERAL MUNICÍPIO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7.052.000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1,30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9.604.000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1,33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463344150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SEC. MUN.FAZENDA, PLANEJ. GESTÃO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55.207.000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10,19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46.810.000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6,50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182575355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CONTROLADORIA GERAL MUNICIPIO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1.025.000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1.401.000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0,19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643293447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SECRET.MUNIC.DE EDUCAÇÃO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60.948.000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11,25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106.226.000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14,75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948175715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MUN. EDUCAÇÃO-FUNDEB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44.131.000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8,14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76.557.000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10,63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414636396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SEC.MUN.DES..ECON.TUR.INV.TECNOL.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4.255.000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0,79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5.116.000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0,71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244306621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SEC.MUN.OBRAS PUBL.E MOB.URBANA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47.991.000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8,85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44.889.000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6,23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754558391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MUNICIPAL DE HABITAÇÃO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2.080.000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0,38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11.650.000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1,62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583072457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SEC.MUNIC.DE SERVIÇOS URBANOS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37.098.000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6,84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46.890.000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6,51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095087255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SECRETARIA MUNICIPAL DE SAÚDE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24.247.000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4,47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40.414.000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5,61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89471482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MUNICIPAL DE SAÚDE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111.484.000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20,57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148.953.000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20,69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877658168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SECRET.MUNIC.DE AÇÃO E PROMOÇÃO SOCIAL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19.842.000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3,66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19.023.000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2,64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329679294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MUNIC.DIR.CRIANÇA E ADOLESCENTE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5.538.000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1,02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5.100.000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0,71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659204292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MUNIC.ASSIST.SOCIAL DE ARAXÁ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5.629.000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1,04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6.394.000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0,89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038223368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SECRET.MUNIC.DESENV.RURAL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7.241.000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1,34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12.926.000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1,80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899890165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SECRET.MUNIC.SEG.URBANA E CIDADANIA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16.574.000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3,06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25.972.000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3,61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994845030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SECRETARIA MUNICIPAL DE ESPORTES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4.648.000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0,86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5.378.000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0,75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656691980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DE SEGURANÇA ALIMENTAR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240446083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MUNIC.DIREITOS E PROT. DO IDOSO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5.153.000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0,95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5.100.000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0,71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153656026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MUNICIPAL DE TURISMO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0,09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260.000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0,04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2085514322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MUNICIPAL DE SEGURANÇA PUBLICA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0,10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135042116"/>
                  </a:ext>
                </a:extLst>
              </a:tr>
              <a:tr h="1153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MUNIC.POLÍTICA S/ ALCOOL E DROGAS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0,01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74.000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0,01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54" marR="46154" marT="0" marB="0"/>
                </a:tc>
                <a:extLst>
                  <a:ext uri="{0D108BD9-81ED-4DB2-BD59-A6C34878D82A}">
                    <a16:rowId xmlns:a16="http://schemas.microsoft.com/office/drawing/2014/main" xmlns="" val="376967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744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12AC98E-3C21-07A4-7FE5-D809C0C52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685" y="500543"/>
            <a:ext cx="8596668" cy="539692"/>
          </a:xfrm>
        </p:spPr>
        <p:txBody>
          <a:bodyPr>
            <a:normAutofit/>
          </a:bodyPr>
          <a:lstStyle/>
          <a:p>
            <a:pPr algn="ctr"/>
            <a:r>
              <a:rPr lang="pt-BR" sz="2000" dirty="0">
                <a:solidFill>
                  <a:schemeClr val="accent2">
                    <a:lumMod val="75000"/>
                  </a:schemeClr>
                </a:solidFill>
              </a:rPr>
              <a:t>DESPESA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7744A8A3-8465-B74C-D709-8268CA94EC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117427"/>
              </p:ext>
            </p:extLst>
          </p:nvPr>
        </p:nvGraphicFramePr>
        <p:xfrm>
          <a:off x="1161574" y="1988191"/>
          <a:ext cx="7628890" cy="3044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7365">
                  <a:extLst>
                    <a:ext uri="{9D8B030D-6E8A-4147-A177-3AD203B41FA5}">
                      <a16:colId xmlns:a16="http://schemas.microsoft.com/office/drawing/2014/main" xmlns="" val="427411735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xmlns="" val="2989881862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963591987"/>
                    </a:ext>
                  </a:extLst>
                </a:gridCol>
                <a:gridCol w="899795">
                  <a:extLst>
                    <a:ext uri="{9D8B030D-6E8A-4147-A177-3AD203B41FA5}">
                      <a16:colId xmlns:a16="http://schemas.microsoft.com/office/drawing/2014/main" xmlns="" val="2177948896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xmlns="" val="1025443529"/>
                    </a:ext>
                  </a:extLst>
                </a:gridCol>
              </a:tblGrid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2.2 – Administração Indireta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50.411.000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9,30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61.738.000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8,57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70209845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FUND. CULT.CALMOM BARRETO DE ARAXÁ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6.767.000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1,25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11.043.000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1,53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4807571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MUNC PRES. PAT HIST E CULT – FUMPAC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0,03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0,02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1560067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FUNDO MUNICIPAL DE CULTURA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740.000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0,10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11121879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INST. DE PREVIDENCIA MUNIC. ARAXA-IPREMA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33.126.000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6,11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39.236.000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5,45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32764068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INST. PLANEJ. DESENV. SUST. DE ARAXÁ-IPDSA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3.740.000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0,69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4.740.000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0,66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68180769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FUNDAÇÃO DA CRIANÇA E DO ADOLESCENTE DE ARAXA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5.900.000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1,09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5.843.000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0,81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53560766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44015389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 – Reserva de Contingência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1.735.000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0,32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6.798.000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0,94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16499028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4 - Reserva do RPPS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23325414"/>
                  </a:ext>
                </a:extLst>
              </a:tr>
              <a:tr h="2768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TOTAL GERAL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542.000.000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100,00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720.000.000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084475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341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76CCFA1-513D-8398-EC5B-A5741CBF1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96562"/>
            <a:ext cx="8596668" cy="494270"/>
          </a:xfrm>
        </p:spPr>
        <p:txBody>
          <a:bodyPr>
            <a:normAutofit/>
          </a:bodyPr>
          <a:lstStyle/>
          <a:p>
            <a:pPr algn="ctr"/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Relação das obra em andamento (LRF: art. 45, e seu parágrafo único)</a:t>
            </a:r>
            <a:endParaRPr lang="pt-B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3094853"/>
              </p:ext>
            </p:extLst>
          </p:nvPr>
        </p:nvGraphicFramePr>
        <p:xfrm>
          <a:off x="766119" y="790832"/>
          <a:ext cx="9893643" cy="35227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8832"/>
                <a:gridCol w="1070919"/>
                <a:gridCol w="3847071"/>
                <a:gridCol w="1136821"/>
              </a:tblGrid>
              <a:tr h="83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Obra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Situação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Obra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Situação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31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REDEFINIÇÃO ROTATORIAS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CONSTRUÇÃO CRECHE BAIRRO DONA ADÉLIA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Não 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482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UNIDADE SAUDE UNIOESTE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DRENAGEM PLUVIAL RUA ARGENTINA OLLIVEIRA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988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SANEAMENTO URBANO, LIMPEZA VIAS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CONSTRUCAO PRAÇA BAIRRO MAX NEUMANN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15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REVITALIZAÇÃO AV HONORIO DE PAIVA ABREU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CONSTRUCAO PRACA NESTLE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565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IMPLANTAÇÃO CRECHE B JARDIM EUROPA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MURO C ESPORTIVO ALVARO MANEIRA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15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E AMPLIACAO CEMEI D PETROSA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CONSTRUÇÃO PRAÇA DO BRANCO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153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REVITALIZAÇÃO PRAÇA DA BANHEIRA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PAV ASFALTICA ESTRADA VICINAL ANTINHA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Não 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98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RECUPERAÇÃO R EDMUNDO RODRIGUES SILVA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COBERTURA ESCOLA ANTONIO AUGUSTO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2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ENSAIOS LAB CONTROLE TECNOLOGICO SOLOS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PREDIO ONDE FUNCIONARÁ PROCON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23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SINALIZACAO VIARIA VERTICAL AL HELENA PE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SANEAMENTO URBANO, LIMPEZA VIAS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400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TERCEIRA ETAPA SIST PREVENÇÃO INCENDIO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UNIDADE SAUDE S TEREZINHA UNISSE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15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COBERTURA ESCOLA D GABRIELA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DESMONTAGEM RETIRADA ESTRUTURA METALICA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2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PINTURA IMAGEM DO CRISTO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TERMINAL AEROPORTO ROMEU ZEMA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Iniciada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31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RECOMPOSICAO TALUDE BAIRRO CAMUA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Recebida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REFORMA, AMPLIACAO C FUTEBOL BARRETAO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482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PERFURAÇÃO POÇO ARTESIANO CAMPOS FUTEBOL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REFORMA COBERTURA CEMEI DONA DELICA</a:t>
                      </a:r>
                      <a:endParaRPr lang="pt-BR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Não 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070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CONTINUAÇÃO IMPLANTAÇÃO R ADHEMAR R VALL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  <a:tr h="107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REFORMA ESCOLA M LEONILDA MONTANDON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Não Iniciada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endParaRPr lang="pt-BR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867" marR="318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876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096" y="123569"/>
            <a:ext cx="8596668" cy="39541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000" b="1" dirty="0">
                <a:solidFill>
                  <a:schemeClr val="accent2">
                    <a:lumMod val="50000"/>
                  </a:schemeClr>
                </a:solidFill>
              </a:rPr>
              <a:t>Obras e Instalações Administração </a:t>
            </a:r>
            <a:r>
              <a:rPr lang="pt-BR" sz="2000" b="1" dirty="0" smtClean="0">
                <a:solidFill>
                  <a:schemeClr val="accent2">
                    <a:lumMod val="50000"/>
                  </a:schemeClr>
                </a:solidFill>
              </a:rPr>
              <a:t>Direta (73.435.000,00)</a:t>
            </a:r>
            <a:endParaRPr lang="pt-BR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58566" y="518985"/>
            <a:ext cx="8596668" cy="5618204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713630"/>
              </p:ext>
            </p:extLst>
          </p:nvPr>
        </p:nvGraphicFramePr>
        <p:xfrm>
          <a:off x="1530434" y="518985"/>
          <a:ext cx="7924800" cy="62913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6087"/>
                <a:gridCol w="1548713"/>
              </a:tblGrid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CONST. AMPLIAÇÃO E REFORMA DAS ESCOLAS DE ENSINO FUNDAMENTAL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2.705.000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CONST. REF. AMPL. CENTROS MUN.EDUC. INFANTIL.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2.060.000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COBERT. QUADRA POL.CEMEI QUEROBINA BORGES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60.000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APOIO A INSTALAÇÃO DE INDUSTRIAS NO MUNICÍPIO DE ARAXÁ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150.000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REVITALIZAÇAO E MODERNIZAÇÃO DO DISTRITO INDUSTRIAL DE ARAXA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300.000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E REVITAL. DE PONTES E VIADUTOS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551.000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SERVIÇOS DE CONTENÇÃO DE ENCOSTAS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PAV.RECAP.RECUP. DE VIAS E LOGRAD.PUBL.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11.352.000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425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MUNICIPAL DE ARAXA CONST. E REF.MUROS DE ARRIMOS, CERCAS E ALAMBRADOS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CONST. AMPL. DUPL. URB. REV. E MELHOR. VIAS URBANAS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12.521.000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AMPL. REVIT. PRAÇAS, PARQ. JARDINS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1.650.000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CONSTRUÇÃO DA PRAÇA RUA SANTA CATARINA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225.000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CONSTRUÇÃO, AMPLIAÇÃO E REFORMA DE CEMITERIOS E VELÓRIOS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SISTEMA ESGOTO SANITÁRIO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120.000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CANALIZAÇÃO  DE CORREGOS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12.000.000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CONST.GALERIAS,BUEIROS E AGUAS PLUVIAIS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REFORMA, AMPLIAÇÃO E REMOD.TERMINAL RODOVIÁRIO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CONST. REF. AMPL. CASAS POPULARES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10.000.000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AMPL. RED. ELETRICAS EM VIAS PUBLICAS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1.220.000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CONST.AMPL.E REFORMA DO ATERRO SANITÁRIO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CONSTRUÇÃO DO HOSPITAL MUNICIPAL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  <a:effectLst/>
                        </a:rPr>
                        <a:t>10.000.000</a:t>
                      </a:r>
                      <a:endParaRPr lang="pt-BR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AMPL. REF. UNIDADES BÁSICAS DE SAUDE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484.000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DA SEDE DO CREAS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435.000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CONST.REF.ESPAÇOS P/APOIO AO PQ.MEDIO AGRICULT.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ALARG. E PAVIMENT. DE ESTRADAS VICINAIS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REFORMA E AMPLIAÇÃO DO AEROPORTO MUNICIPAL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52.000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IMPLANT. REF.AMPL.SINALIZAÇÃO DE TRANSITO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2.000.000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REF. AMPL. GIN. QUADRAS E PRAÇAS ESPORTIVAS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650.000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CONST. AMPL. REM. DE COMPLEXOS DE LAZER ESPORTIVOS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  <a:tr h="2085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IMPL. DE CAMPO DE FUTEBOL NO BAIRRO MAX NEUMANN II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400.000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67" marR="478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841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4688" y="303886"/>
            <a:ext cx="7766936" cy="371617"/>
          </a:xfrm>
        </p:spPr>
        <p:txBody>
          <a:bodyPr/>
          <a:lstStyle/>
          <a:p>
            <a:pPr algn="ctr"/>
            <a:r>
              <a:rPr lang="pt-BR" sz="2000" dirty="0" smtClean="0">
                <a:solidFill>
                  <a:schemeClr val="accent2">
                    <a:lumMod val="75000"/>
                  </a:schemeClr>
                </a:solidFill>
              </a:rPr>
              <a:t>Recomendações</a:t>
            </a:r>
            <a:endParaRPr lang="pt-BR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742" y="1227438"/>
            <a:ext cx="10799804" cy="4950939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Não </a:t>
            </a:r>
            <a:r>
              <a:rPr lang="pt-BR" dirty="0" smtClean="0">
                <a:solidFill>
                  <a:srgbClr val="FF0000"/>
                </a:solidFill>
              </a:rPr>
              <a:t>votar o Projeto de Lei Orçamentária enquanto:</a:t>
            </a:r>
          </a:p>
          <a:p>
            <a:pPr algn="just"/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1 – não encaminhado ao Poder Legislativo a Relação </a:t>
            </a:r>
            <a:r>
              <a:rPr lang="pt-BR" b="1" dirty="0">
                <a:solidFill>
                  <a:schemeClr val="accent2">
                    <a:lumMod val="50000"/>
                  </a:schemeClr>
                </a:solidFill>
              </a:rPr>
              <a:t>das obras em </a:t>
            </a:r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andamento:</a:t>
            </a:r>
          </a:p>
          <a:p>
            <a:pPr algn="just"/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Lei de Diretrizes Orçamentárias:</a:t>
            </a:r>
          </a:p>
          <a:p>
            <a:pPr algn="just"/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Art. 51.</a:t>
            </a:r>
          </a:p>
          <a:p>
            <a:pPr algn="just"/>
            <a:r>
              <a:rPr lang="pt-BR" b="1" dirty="0">
                <a:solidFill>
                  <a:schemeClr val="accent2">
                    <a:lumMod val="50000"/>
                  </a:schemeClr>
                </a:solidFill>
              </a:rPr>
              <a:t>Parágrafo Único – Acompanhará o Projeto de Lei orçamentária, relatório de Obras em andamento, inclusive as realizadas pela Administração Indireta, contendo no mínimo as seguintes informações: unidade orçamentária, obra, projeto ou atividade por onde correm as despesas, valor total, valor pago, valor a pagar em 2023, percentual de execução física. </a:t>
            </a:r>
          </a:p>
          <a:p>
            <a:pPr algn="just"/>
            <a:endParaRPr lang="pt-BR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2 – o Projeto de Lei Orçamentária não estiver compatível com a Lei de Diretrizes Orçamentárias</a:t>
            </a:r>
          </a:p>
          <a:p>
            <a:pPr algn="just"/>
            <a:r>
              <a:rPr lang="pt-BR" b="1" dirty="0" smtClean="0">
                <a:solidFill>
                  <a:schemeClr val="accent2">
                    <a:lumMod val="50000"/>
                  </a:schemeClr>
                </a:solidFill>
              </a:rPr>
              <a:t>Meta Fiscal prevista na LDO = 620.000.000,00 Receita estimada no Projeto de Lei Orçamentária = 720.000.000,00 </a:t>
            </a:r>
            <a:endParaRPr lang="pt-BR" b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7920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4691EB-3F77-B1AF-EB80-1B533DA16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327171"/>
            <a:ext cx="7766936" cy="501242"/>
          </a:xfrm>
        </p:spPr>
        <p:txBody>
          <a:bodyPr/>
          <a:lstStyle/>
          <a:p>
            <a:pPr algn="ctr"/>
            <a:r>
              <a:rPr lang="pt-BR" sz="2400" dirty="0"/>
              <a:t>Recomendações Tribunal de Contas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B634F47A-D1BA-51AE-EB4F-F550C398A3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1039185"/>
            <a:ext cx="7766936" cy="4136822"/>
          </a:xfrm>
        </p:spPr>
        <p:txBody>
          <a:bodyPr>
            <a:normAutofit fontScale="92500" lnSpcReduction="20000"/>
          </a:bodyPr>
          <a:lstStyle/>
          <a:p>
            <a:pPr algn="just"/>
            <a:endParaRPr lang="pt-BR" sz="18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algn="just"/>
            <a:endParaRPr lang="pt-BR" sz="18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algn="just"/>
            <a:r>
              <a:rPr lang="pt-BR" sz="1900" dirty="0"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Aprimorar as dimensões que obtiveram conceito até C (até 60,00) no IEGM; </a:t>
            </a:r>
            <a:r>
              <a:rPr lang="pt-BR" sz="1900" dirty="0">
                <a:solidFill>
                  <a:srgbClr val="FF0000"/>
                </a:solidFill>
                <a:effectLst/>
                <a:latin typeface="+mj-lt"/>
              </a:rPr>
              <a:t>(</a:t>
            </a:r>
            <a:r>
              <a:rPr lang="pt-BR" sz="1900" b="0" i="0" dirty="0">
                <a:solidFill>
                  <a:srgbClr val="FF0000"/>
                </a:solidFill>
                <a:effectLst/>
                <a:latin typeface="+mj-lt"/>
              </a:rPr>
              <a:t>Art. 37. A administração pública direta e indireta de qualquer dos Poderes da União, dos Estados, do Distrito Federal e dos Municípios obedecerá aos princípios de legalidade, impessoalidade, moralidade, publicidade e </a:t>
            </a:r>
            <a:r>
              <a:rPr lang="pt-BR" sz="1900" b="1" i="0" dirty="0">
                <a:solidFill>
                  <a:srgbClr val="002060"/>
                </a:solidFill>
                <a:effectLst/>
                <a:latin typeface="+mj-lt"/>
              </a:rPr>
              <a:t>eficiência</a:t>
            </a:r>
            <a:r>
              <a:rPr lang="pt-BR" sz="1900" b="0" i="0" dirty="0">
                <a:solidFill>
                  <a:srgbClr val="FF0000"/>
                </a:solidFill>
                <a:effectLst/>
                <a:latin typeface="+mj-lt"/>
              </a:rPr>
              <a:t> e, também, ao seguinte):  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</a:t>
            </a:r>
            <a:endParaRPr lang="pt-BR" sz="18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algn="just"/>
            <a:endParaRPr lang="pt-BR" sz="18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algn="just"/>
            <a:endParaRPr lang="pt-BR" sz="18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algn="just"/>
            <a:r>
              <a:rPr lang="pt-BR" sz="1900" dirty="0">
                <a:solidFill>
                  <a:schemeClr val="accent1">
                    <a:lumMod val="75000"/>
                  </a:schemeClr>
                </a:solidFill>
                <a:effectLst/>
              </a:rPr>
              <a:t>Adotar medidas necessárias ao aprimoramento do </a:t>
            </a:r>
            <a:r>
              <a:rPr lang="pt-BR" sz="1900" b="1" dirty="0">
                <a:solidFill>
                  <a:srgbClr val="002060"/>
                </a:solidFill>
                <a:effectLst/>
              </a:rPr>
              <a:t>planejamento</a:t>
            </a:r>
            <a:r>
              <a:rPr lang="pt-BR" sz="1900" dirty="0">
                <a:solidFill>
                  <a:schemeClr val="accent1">
                    <a:lumMod val="75000"/>
                  </a:schemeClr>
                </a:solidFill>
                <a:effectLst/>
              </a:rPr>
              <a:t>, de tal modo que o orçamento possa traduzir a realidade municipal, evitando-se, no decorrer de sua execução, a suplementação expressiva de dotações, o que descaracteriza a peça orçamentária e, ainda, coloca em risco a concretização efetiva dos objetivos e metas governamentais traçados.</a:t>
            </a:r>
            <a:endParaRPr lang="pt-BR" sz="19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3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98DF1CD-7B58-CA31-48F0-BB20AB183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2902" y="352337"/>
            <a:ext cx="7762768" cy="1125347"/>
          </a:xfrm>
        </p:spPr>
        <p:txBody>
          <a:bodyPr/>
          <a:lstStyle/>
          <a:p>
            <a:pPr algn="ctr"/>
            <a:r>
              <a:rPr lang="pt-BR" sz="2400" dirty="0"/>
              <a:t>Índice de Efetividade de Gestão</a:t>
            </a:r>
            <a:br>
              <a:rPr lang="pt-BR" sz="2400" dirty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Saúde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A56B9B5A-22AC-AFDE-8C09-2C3D7DD3A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784778"/>
              </p:ext>
            </p:extLst>
          </p:nvPr>
        </p:nvGraphicFramePr>
        <p:xfrm>
          <a:off x="1869269" y="1601992"/>
          <a:ext cx="7290033" cy="1376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0843">
                  <a:extLst>
                    <a:ext uri="{9D8B030D-6E8A-4147-A177-3AD203B41FA5}">
                      <a16:colId xmlns:a16="http://schemas.microsoft.com/office/drawing/2014/main" xmlns="" val="1835279875"/>
                    </a:ext>
                  </a:extLst>
                </a:gridCol>
                <a:gridCol w="1560352">
                  <a:extLst>
                    <a:ext uri="{9D8B030D-6E8A-4147-A177-3AD203B41FA5}">
                      <a16:colId xmlns:a16="http://schemas.microsoft.com/office/drawing/2014/main" xmlns="" val="2263210590"/>
                    </a:ext>
                  </a:extLst>
                </a:gridCol>
                <a:gridCol w="1317072">
                  <a:extLst>
                    <a:ext uri="{9D8B030D-6E8A-4147-A177-3AD203B41FA5}">
                      <a16:colId xmlns:a16="http://schemas.microsoft.com/office/drawing/2014/main" xmlns="" val="1277387064"/>
                    </a:ext>
                  </a:extLst>
                </a:gridCol>
                <a:gridCol w="1669409">
                  <a:extLst>
                    <a:ext uri="{9D8B030D-6E8A-4147-A177-3AD203B41FA5}">
                      <a16:colId xmlns:a16="http://schemas.microsoft.com/office/drawing/2014/main" xmlns="" val="2501856387"/>
                    </a:ext>
                  </a:extLst>
                </a:gridCol>
                <a:gridCol w="1862357">
                  <a:extLst>
                    <a:ext uri="{9D8B030D-6E8A-4147-A177-3AD203B41FA5}">
                      <a16:colId xmlns:a16="http://schemas.microsoft.com/office/drawing/2014/main" xmlns="" val="131918302"/>
                    </a:ext>
                  </a:extLst>
                </a:gridCol>
              </a:tblGrid>
              <a:tr h="593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Exercício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Valor Aplicado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% crescimento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% Aplicação em Relação à Receita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Índice de Efetividade de Gestão em Saúde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2407441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56.839.518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21,95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58,00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12336868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64.518.318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13,50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21,78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47,30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48209792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72.870.648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12,94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24,27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58,83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45109055"/>
                  </a:ext>
                </a:extLst>
              </a:tr>
              <a:tr h="191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2021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 smtClean="0">
                          <a:effectLst/>
                        </a:rPr>
                        <a:t>104.546.459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43,47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24,61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 smtClean="0">
                          <a:effectLst/>
                        </a:rPr>
                        <a:t>59,40 (menos</a:t>
                      </a:r>
                      <a:r>
                        <a:rPr lang="pt-BR" sz="1200" baseline="0" dirty="0" smtClean="0">
                          <a:effectLst/>
                        </a:rPr>
                        <a:t> que 1%)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45262419"/>
                  </a:ext>
                </a:extLst>
              </a:tr>
            </a:tbl>
          </a:graphicData>
        </a:graphic>
      </p:graphicFrame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xmlns="" id="{4F8603E2-F89D-867D-6E78-8A0E9285D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354652"/>
              </p:ext>
            </p:extLst>
          </p:nvPr>
        </p:nvGraphicFramePr>
        <p:xfrm>
          <a:off x="1869268" y="5228142"/>
          <a:ext cx="7290033" cy="1174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9566">
                  <a:extLst>
                    <a:ext uri="{9D8B030D-6E8A-4147-A177-3AD203B41FA5}">
                      <a16:colId xmlns:a16="http://schemas.microsoft.com/office/drawing/2014/main" xmlns="" val="1027437355"/>
                    </a:ext>
                  </a:extLst>
                </a:gridCol>
                <a:gridCol w="1484852">
                  <a:extLst>
                    <a:ext uri="{9D8B030D-6E8A-4147-A177-3AD203B41FA5}">
                      <a16:colId xmlns:a16="http://schemas.microsoft.com/office/drawing/2014/main" xmlns="" val="2531215746"/>
                    </a:ext>
                  </a:extLst>
                </a:gridCol>
                <a:gridCol w="1308682">
                  <a:extLst>
                    <a:ext uri="{9D8B030D-6E8A-4147-A177-3AD203B41FA5}">
                      <a16:colId xmlns:a16="http://schemas.microsoft.com/office/drawing/2014/main" xmlns="" val="1247801545"/>
                    </a:ext>
                  </a:extLst>
                </a:gridCol>
                <a:gridCol w="1602297">
                  <a:extLst>
                    <a:ext uri="{9D8B030D-6E8A-4147-A177-3AD203B41FA5}">
                      <a16:colId xmlns:a16="http://schemas.microsoft.com/office/drawing/2014/main" xmlns="" val="2061413200"/>
                    </a:ext>
                  </a:extLst>
                </a:gridCol>
                <a:gridCol w="1954636">
                  <a:extLst>
                    <a:ext uri="{9D8B030D-6E8A-4147-A177-3AD203B41FA5}">
                      <a16:colId xmlns:a16="http://schemas.microsoft.com/office/drawing/2014/main" xmlns="" val="2043443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Exercício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Valor Aplicado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% crescimento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% Aplicação em Relação à Receita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Índice de Efetividade de</a:t>
                      </a:r>
                      <a:endParaRPr lang="pt-BR" sz="11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Gestão em Educação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14684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81.679.797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r>
                        <a:rPr lang="pt-BR" sz="1200" dirty="0" smtClean="0">
                          <a:effectLst/>
                        </a:rPr>
                        <a:t>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31,09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75,78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60920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2019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84.522.059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r>
                        <a:rPr lang="pt-BR" sz="1200" dirty="0" smtClean="0">
                          <a:effectLst/>
                        </a:rPr>
                        <a:t>3,48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28,15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60,42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7894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87.292.872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r>
                        <a:rPr lang="pt-BR" sz="1200" dirty="0" smtClean="0">
                          <a:effectLst/>
                        </a:rPr>
                        <a:t>3,28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28,68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53,32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9617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2021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112.705.034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r>
                        <a:rPr lang="pt-BR" sz="1200" dirty="0" smtClean="0">
                          <a:effectLst/>
                        </a:rPr>
                        <a:t>29,11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>
                          <a:effectLst/>
                        </a:rPr>
                        <a:t>26,22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200" dirty="0" smtClean="0">
                          <a:effectLst/>
                        </a:rPr>
                        <a:t>54,32 (1,9%)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25894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598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6F73D6A-6781-4B7C-9CF4-801957814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72580"/>
          </a:xfrm>
        </p:spPr>
        <p:txBody>
          <a:bodyPr>
            <a:normAutofit/>
          </a:bodyPr>
          <a:lstStyle/>
          <a:p>
            <a:r>
              <a:rPr lang="pt-BR" sz="1800" dirty="0"/>
              <a:t>Avanço: Alteração no montante da autorização prévia do crédito suplementar</a:t>
            </a:r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C0D26167-DD4E-DD3A-A5A4-DEE139F086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458875"/>
              </p:ext>
            </p:extLst>
          </p:nvPr>
        </p:nvGraphicFramePr>
        <p:xfrm>
          <a:off x="677691" y="1182848"/>
          <a:ext cx="8596311" cy="5201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97866">
                  <a:extLst>
                    <a:ext uri="{9D8B030D-6E8A-4147-A177-3AD203B41FA5}">
                      <a16:colId xmlns:a16="http://schemas.microsoft.com/office/drawing/2014/main" xmlns="" val="3776323379"/>
                    </a:ext>
                  </a:extLst>
                </a:gridCol>
                <a:gridCol w="4298445">
                  <a:extLst>
                    <a:ext uri="{9D8B030D-6E8A-4147-A177-3AD203B41FA5}">
                      <a16:colId xmlns:a16="http://schemas.microsoft.com/office/drawing/2014/main" xmlns="" val="3752395544"/>
                    </a:ext>
                  </a:extLst>
                </a:gridCol>
              </a:tblGrid>
              <a:tr h="2772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Texto Vigente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48" marR="6254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PL 210/2022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48" marR="62548" marT="0" marB="0"/>
                </a:tc>
                <a:extLst>
                  <a:ext uri="{0D108BD9-81ED-4DB2-BD59-A6C34878D82A}">
                    <a16:rowId xmlns:a16="http://schemas.microsoft.com/office/drawing/2014/main" xmlns="" val="2942590083"/>
                  </a:ext>
                </a:extLst>
              </a:tr>
              <a:tr h="49239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Art. 8º. Para ajustes na programação orçamentária, fica os Poderes Executivo e Legislativo autorizados a abrir créditos suplementares às dotações dos orçamentos contidos nesta Lei: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 – até o limite de 20% (vinte por cento) do valor total do Orçamento, nos termos do art. 43 da Lei Federal n° 4.320, de 17 de março de 1.964.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II – até o limite do saldo financeiro disponível apurado no balanço patrimonial do exercício de 2021,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III - até o limite da dotação consignada como Reserva de Contingência.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48" marR="6254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Art. 8º. Para ajustes na programação orçamentária, fica os Poderes Executivo e Legislativo autorizados a abrir créditos suplementares até o limite de 30% (trinta por cento) do valor total do Orçamento, nos termos do art. 43 da Lei Federal n° 4.320, de 17 de março de 1.964, às dotações dos orçamentos contidos nesta Lei: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§ 1º Consideram-se recursos, para fim deste inciso, desde que não comprometidos: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 - O superávit financeiro apurado em balanço patrimonial do exercício anterior; II – Os provenientes de excesso de arrecadação;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III – Os provenientes de anulação parcial ou total de dotações orçamentárias ou de créditos adicionais autorizados em lei;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IV – O produto de operações de crédito autorizadas em forma que juridicamente possibilite o poder executivo realizá-las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48" marR="62548" marT="0" marB="0"/>
                </a:tc>
                <a:extLst>
                  <a:ext uri="{0D108BD9-81ED-4DB2-BD59-A6C34878D82A}">
                    <a16:rowId xmlns:a16="http://schemas.microsoft.com/office/drawing/2014/main" xmlns="" val="2796600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273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AEB0F0B-BFB2-E647-1925-C7BDAA489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176" y="340843"/>
            <a:ext cx="7766936" cy="825227"/>
          </a:xfrm>
        </p:spPr>
        <p:txBody>
          <a:bodyPr/>
          <a:lstStyle/>
          <a:p>
            <a:pPr algn="ctr"/>
            <a:r>
              <a:rPr lang="pt-BR" sz="2000" dirty="0"/>
              <a:t>Diferenças remanejamentos, transferências, </a:t>
            </a:r>
            <a:br>
              <a:rPr lang="pt-BR" sz="2000" dirty="0"/>
            </a:br>
            <a:r>
              <a:rPr lang="pt-BR" sz="2000" dirty="0"/>
              <a:t>transposições (estorno de verbas) e crédito suplementar</a:t>
            </a:r>
            <a:r>
              <a:rPr lang="pt-BR" sz="2400" dirty="0"/>
              <a:t>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4CB85B7-F8CA-B3C1-678E-A997AC001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4066" y="1375794"/>
            <a:ext cx="9940953" cy="4882393"/>
          </a:xfrm>
        </p:spPr>
        <p:txBody>
          <a:bodyPr/>
          <a:lstStyle/>
          <a:p>
            <a:pPr algn="just"/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Fundamentação na CF:</a:t>
            </a:r>
          </a:p>
          <a:p>
            <a:pPr algn="just"/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Estorno de verbas: Art. 167: são vedados:</a:t>
            </a:r>
          </a:p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VI - a transposição, o remanejamento ou a transferência de recursos de uma categoria de programação para outra ou de um órgão para outro, sem prévia autorização legislativa;</a:t>
            </a:r>
            <a:endParaRPr lang="pt-BR" b="0" i="0" dirty="0"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  <a:p>
            <a:pPr algn="just"/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Crédito Suplementar: </a:t>
            </a:r>
          </a:p>
          <a:p>
            <a:pPr algn="just"/>
            <a:r>
              <a:rPr lang="pt-BR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Art. 165. (...)</a:t>
            </a:r>
          </a:p>
          <a:p>
            <a:pPr algn="just"/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§ 8º A lei orçamentária anual não conterá dispositivo estranho à previsão da receita e à fixação da despesa, não se incluindo na proibição a autorização para abertura de créditos suplementares e contratação de operações de crédito, ainda que por antecipação de receita, nos termos da lei.</a:t>
            </a:r>
            <a:endParaRPr lang="pt-B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17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3925F32-0040-B029-716D-E9BF80B97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1567" y="268447"/>
            <a:ext cx="7766936" cy="804297"/>
          </a:xfrm>
        </p:spPr>
        <p:txBody>
          <a:bodyPr/>
          <a:lstStyle/>
          <a:p>
            <a:pPr algn="ctr"/>
            <a:r>
              <a:rPr lang="pt-BR" sz="2000" b="1" dirty="0"/>
              <a:t>Diferenças remanejamentos, transferências, </a:t>
            </a:r>
            <a:br>
              <a:rPr lang="pt-BR" sz="2000" b="1" dirty="0"/>
            </a:br>
            <a:r>
              <a:rPr lang="pt-BR" sz="2000" b="1" dirty="0"/>
              <a:t>transposições (estorno de verbas) e crédito suplementar</a:t>
            </a:r>
            <a:r>
              <a:rPr lang="pt-BR" sz="2400" b="1" dirty="0"/>
              <a:t> </a:t>
            </a:r>
            <a:endParaRPr lang="pt-BR" sz="2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A4D3BAC-0A37-20BA-24AD-4D9F719FF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4008" y="1072744"/>
            <a:ext cx="10117122" cy="4925383"/>
          </a:xfrm>
        </p:spPr>
        <p:txBody>
          <a:bodyPr/>
          <a:lstStyle/>
          <a:p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55378FD3-FD36-9C9E-692F-B9BCF9D06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154973"/>
              </p:ext>
            </p:extLst>
          </p:nvPr>
        </p:nvGraphicFramePr>
        <p:xfrm>
          <a:off x="998899" y="1370877"/>
          <a:ext cx="9042723" cy="44024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1116">
                  <a:extLst>
                    <a:ext uri="{9D8B030D-6E8A-4147-A177-3AD203B41FA5}">
                      <a16:colId xmlns:a16="http://schemas.microsoft.com/office/drawing/2014/main" xmlns="" val="1698941150"/>
                    </a:ext>
                  </a:extLst>
                </a:gridCol>
                <a:gridCol w="4261607">
                  <a:extLst>
                    <a:ext uri="{9D8B030D-6E8A-4147-A177-3AD203B41FA5}">
                      <a16:colId xmlns:a16="http://schemas.microsoft.com/office/drawing/2014/main" xmlns="" val="32326761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Estorno de verbas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Crédito Suplementar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94702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Mecanismo: remanejamento, transferência, ou transposição de dotação orçamentária de uma categoria de programação para outra ou de um órgão para outro.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Mecanismo: anulação de dotação; superavit financeiro, excesso de arrecadação ou operação de crédito.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7930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>
                          <a:effectLst/>
                        </a:rPr>
                        <a:t>Mantém inalterado o valor do orçamento.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Quando realizado através de anulação de dotação mantém inalterado o valor do orçamento. Nos demais casos eleva valor orçado.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962156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>
                          <a:effectLst/>
                        </a:rPr>
                        <a:t>Motivada pelo gestor ao fixar novas prioridades.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Existência de recurso disponível.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89674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>
                          <a:effectLst/>
                        </a:rPr>
                        <a:t>Autorização legislativa para cada caso, exceto remanejamento eu pode ser dado na LDO.</a:t>
                      </a:r>
                      <a:endParaRPr lang="pt-BR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800" dirty="0">
                          <a:effectLst/>
                        </a:rPr>
                        <a:t>Autorização legislativa prévia na LOA.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59092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13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E099DBD-407C-A9CC-8081-E894D98F3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24" y="257263"/>
            <a:ext cx="8596668" cy="774583"/>
          </a:xfrm>
        </p:spPr>
        <p:txBody>
          <a:bodyPr>
            <a:normAutofit/>
          </a:bodyPr>
          <a:lstStyle/>
          <a:p>
            <a:pPr algn="ctr"/>
            <a:r>
              <a:rPr lang="pt-BR" sz="2200" b="1" dirty="0"/>
              <a:t>Diferenças remanejamentos, transferências, </a:t>
            </a:r>
            <a:br>
              <a:rPr lang="pt-BR" sz="2200" b="1" dirty="0"/>
            </a:br>
            <a:r>
              <a:rPr lang="pt-BR" sz="2200" b="1" dirty="0"/>
              <a:t>transposições (estorno de verbas) e crédito suplementar </a:t>
            </a:r>
            <a:endParaRPr lang="pt-BR" sz="2200" dirty="0"/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xmlns="" id="{4ACD8DFB-6B21-D4DF-2B42-8C7D88A589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95836"/>
              </p:ext>
            </p:extLst>
          </p:nvPr>
        </p:nvGraphicFramePr>
        <p:xfrm>
          <a:off x="805343" y="1107346"/>
          <a:ext cx="8984609" cy="5410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3277">
                  <a:extLst>
                    <a:ext uri="{9D8B030D-6E8A-4147-A177-3AD203B41FA5}">
                      <a16:colId xmlns:a16="http://schemas.microsoft.com/office/drawing/2014/main" xmlns="" val="4281445843"/>
                    </a:ext>
                  </a:extLst>
                </a:gridCol>
                <a:gridCol w="4471332">
                  <a:extLst>
                    <a:ext uri="{9D8B030D-6E8A-4147-A177-3AD203B41FA5}">
                      <a16:colId xmlns:a16="http://schemas.microsoft.com/office/drawing/2014/main" xmlns="" val="3774653592"/>
                    </a:ext>
                  </a:extLst>
                </a:gridCol>
              </a:tblGrid>
              <a:tr h="67041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DECRETO N.º 0608 de 03 de janeiro de 2022.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Abre crédito suplementar no orçamento do exercício corrente no valor de R$ 5.254.749,20.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20572837"/>
                  </a:ext>
                </a:extLst>
              </a:tr>
              <a:tr h="16236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Art. 1° - Fica aberto o crédito suplementar de R$ 5.254.749,20 ( cinco milhões duzentos e cinquenta e quatro mil setecentos e quarenta e nove reais e vinte centavos ) , nas dotações orçamentárias abaixo discriminadas: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 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Art. 2°. Para ocorrer ao disposto no artigo anterior será anulado parcialmente o valor de R$5.254.749,20 (cinco milhões duzentos e cinquenta e quatro mil setecentos e quarenta e nove reais e vinte centavos), nas dotações orçamentária abaixo discriminada: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10362347"/>
                  </a:ext>
                </a:extLst>
              </a:tr>
              <a:tr h="311681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SEC. MUN.FAZENDA, PLANEJ. GESTÃO 1.054.465,20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SECRET.MUNIC.DE EDUCAÇÃO 557.000,00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SECRETARIA MUNICIPAL DE SAUDE - 1.000,00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FUNDO MUNICIPAL DE SAUDE 3.543.984,00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- SECRET.MUNIC.DE AÇÃO SOCIAL 2.000,00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>
                          <a:effectLst/>
                        </a:rPr>
                        <a:t>- SECRET.MUNIC. DE SEGURANÇA PÚBLICA 96.300,00</a:t>
                      </a:r>
                      <a:endParaRPr lang="pt-B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SEC. MUN.FAZENDA, PLANEJ. GESTÃO 803.465,20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- SEC.MUN.OBRAS PUBL.E MOB.URBANA 4.308.000,00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SECRETARIA MUNICIPAL DE SAUDE 1.000,00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FUNDO MUNICIPAL DE SAUDE 43.984,00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- SECRET.MUNIC.DE AÇÃO SOCIAL 1.000,00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FUNDO MUNIC.ASSIST.SOCIAL DE ARAXÁ 1.000,00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400" dirty="0">
                          <a:effectLst/>
                        </a:rPr>
                        <a:t>SECRET.MUNIC. DE SEGURANÇA PÚBLICA 96.300,00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6856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1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61E6B6D-11AC-1AF0-E7A5-4B7054BE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3916"/>
          </a:xfrm>
        </p:spPr>
        <p:txBody>
          <a:bodyPr>
            <a:normAutofit/>
          </a:bodyPr>
          <a:lstStyle/>
          <a:p>
            <a:pPr algn="ctr"/>
            <a:r>
              <a:rPr lang="pt-BR" sz="1800" dirty="0"/>
              <a:t>Mecanismos que podem impactar solicitação  </a:t>
            </a:r>
            <a:br>
              <a:rPr lang="pt-BR" sz="1800" dirty="0"/>
            </a:br>
            <a:r>
              <a:rPr lang="pt-BR" sz="1800" dirty="0"/>
              <a:t>elevado % autorização prévia suplementação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503A01E-E3A4-92F9-7AC7-999491426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83517"/>
            <a:ext cx="9892794" cy="4757846"/>
          </a:xfrm>
        </p:spPr>
        <p:txBody>
          <a:bodyPr/>
          <a:lstStyle/>
          <a:p>
            <a:r>
              <a:rPr lang="pt-BR" dirty="0"/>
              <a:t>1 – Despesa não leva em consideração contratos em andamento</a:t>
            </a:r>
          </a:p>
          <a:p>
            <a:pPr marL="0" indent="0">
              <a:buNone/>
            </a:pPr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2F34BC91-205C-E835-CC31-4DE83B3DE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562147"/>
              </p:ext>
            </p:extLst>
          </p:nvPr>
        </p:nvGraphicFramePr>
        <p:xfrm>
          <a:off x="1621871" y="1924970"/>
          <a:ext cx="8410892" cy="29717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0970">
                  <a:extLst>
                    <a:ext uri="{9D8B030D-6E8A-4147-A177-3AD203B41FA5}">
                      <a16:colId xmlns:a16="http://schemas.microsoft.com/office/drawing/2014/main" xmlns="" val="1114471888"/>
                    </a:ext>
                  </a:extLst>
                </a:gridCol>
                <a:gridCol w="3033757">
                  <a:extLst>
                    <a:ext uri="{9D8B030D-6E8A-4147-A177-3AD203B41FA5}">
                      <a16:colId xmlns:a16="http://schemas.microsoft.com/office/drawing/2014/main" xmlns="" val="14676066"/>
                    </a:ext>
                  </a:extLst>
                </a:gridCol>
                <a:gridCol w="1259211">
                  <a:extLst>
                    <a:ext uri="{9D8B030D-6E8A-4147-A177-3AD203B41FA5}">
                      <a16:colId xmlns:a16="http://schemas.microsoft.com/office/drawing/2014/main" xmlns="" val="978535443"/>
                    </a:ext>
                  </a:extLst>
                </a:gridCol>
                <a:gridCol w="1505806">
                  <a:extLst>
                    <a:ext uri="{9D8B030D-6E8A-4147-A177-3AD203B41FA5}">
                      <a16:colId xmlns:a16="http://schemas.microsoft.com/office/drawing/2014/main" xmlns="" val="166470950"/>
                    </a:ext>
                  </a:extLst>
                </a:gridCol>
                <a:gridCol w="1371148">
                  <a:extLst>
                    <a:ext uri="{9D8B030D-6E8A-4147-A177-3AD203B41FA5}">
                      <a16:colId xmlns:a16="http://schemas.microsoft.com/office/drawing/2014/main" xmlns="" val="3451643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Contrato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Objeto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Dotação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Valor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Previsto 2023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2709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046/2022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Publicidade e propaganda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Ser. Com. Social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3.490.000,00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3.000.000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815566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236/2018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Manutenção Coleta de Lixo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M. C. L.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5.429.600,08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4.600.000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5315884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171/2022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Serviços Gerais de Limpeza nas Vias Públicas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Serviços de Limpeza Pública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6.396.033,00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  <a:latin typeface="+mj-lt"/>
                        </a:rPr>
                        <a:t>4.600.000</a:t>
                      </a:r>
                      <a:endParaRPr lang="pt-BR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644478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>
                          <a:effectLst/>
                        </a:rPr>
                        <a:t>Serviços de Limpeza nas Bocas de Lobo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529.435,61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 </a:t>
                      </a:r>
                      <a:endParaRPr lang="pt-BR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241092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SUBTOTAL CONTRATO</a:t>
                      </a:r>
                      <a:r>
                        <a:rPr lang="pt-BR" sz="1600" baseline="0" dirty="0" smtClean="0">
                          <a:effectLst/>
                        </a:rPr>
                        <a:t> 171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</a:rPr>
                        <a:t> 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>
                          <a:effectLst/>
                          <a:latin typeface="+mj-lt"/>
                        </a:rPr>
                        <a:t>6.925.468,61</a:t>
                      </a:r>
                      <a:endParaRPr lang="pt-BR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829951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CONTRATOS APRESENTADOS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15.845.068,69</a:t>
                      </a:r>
                      <a:endParaRPr lang="pt-BR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12.200.000</a:t>
                      </a:r>
                      <a:endParaRPr lang="pt-BR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B2C42CA-8DC4-72F5-BAD6-EED5884894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75" y="32670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1966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786F08D-FC84-7DC1-F318-4F8C9BEC0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9287" y="220755"/>
            <a:ext cx="7766936" cy="623891"/>
          </a:xfrm>
        </p:spPr>
        <p:txBody>
          <a:bodyPr/>
          <a:lstStyle/>
          <a:p>
            <a:pPr algn="ctr"/>
            <a:r>
              <a:rPr lang="pt-BR" sz="2000" dirty="0"/>
              <a:t>Mecanismos que podem impactar solicitação  </a:t>
            </a:r>
            <a:br>
              <a:rPr lang="pt-BR" sz="2000" dirty="0"/>
            </a:br>
            <a:r>
              <a:rPr lang="pt-BR" sz="2000" dirty="0"/>
              <a:t>elevado % autorização prévia suplementação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839B818-9F00-B32E-09EC-CA99BDF7D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508" y="844646"/>
            <a:ext cx="10620463" cy="5480653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BR" dirty="0">
                <a:solidFill>
                  <a:schemeClr val="accent2">
                    <a:lumMod val="75000"/>
                  </a:schemeClr>
                </a:solidFill>
              </a:rPr>
              <a:t>2 – Despesas não levam em consideração elemento despesa por onde efetivamente elas ocorrerão:</a:t>
            </a:r>
          </a:p>
          <a:p>
            <a:pPr algn="just">
              <a:spcBef>
                <a:spcPts val="0"/>
              </a:spcBef>
            </a:pPr>
            <a:endParaRPr lang="pt-BR" dirty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E1F43D02-9EDA-D6A9-17B0-4860173CD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88887"/>
              </p:ext>
            </p:extLst>
          </p:nvPr>
        </p:nvGraphicFramePr>
        <p:xfrm>
          <a:off x="679508" y="1286911"/>
          <a:ext cx="10259737" cy="5574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7454">
                  <a:extLst>
                    <a:ext uri="{9D8B030D-6E8A-4147-A177-3AD203B41FA5}">
                      <a16:colId xmlns:a16="http://schemas.microsoft.com/office/drawing/2014/main" xmlns="" val="3815260759"/>
                    </a:ext>
                  </a:extLst>
                </a:gridCol>
                <a:gridCol w="1665135">
                  <a:extLst>
                    <a:ext uri="{9D8B030D-6E8A-4147-A177-3AD203B41FA5}">
                      <a16:colId xmlns:a16="http://schemas.microsoft.com/office/drawing/2014/main" xmlns="" val="2908286642"/>
                    </a:ext>
                  </a:extLst>
                </a:gridCol>
                <a:gridCol w="1665135">
                  <a:extLst>
                    <a:ext uri="{9D8B030D-6E8A-4147-A177-3AD203B41FA5}">
                      <a16:colId xmlns:a16="http://schemas.microsoft.com/office/drawing/2014/main" xmlns="" val="983538195"/>
                    </a:ext>
                  </a:extLst>
                </a:gridCol>
                <a:gridCol w="1219967">
                  <a:extLst>
                    <a:ext uri="{9D8B030D-6E8A-4147-A177-3AD203B41FA5}">
                      <a16:colId xmlns:a16="http://schemas.microsoft.com/office/drawing/2014/main" xmlns="" val="1254314220"/>
                    </a:ext>
                  </a:extLst>
                </a:gridCol>
                <a:gridCol w="1219967">
                  <a:extLst>
                    <a:ext uri="{9D8B030D-6E8A-4147-A177-3AD203B41FA5}">
                      <a16:colId xmlns:a16="http://schemas.microsoft.com/office/drawing/2014/main" xmlns="" val="3055448177"/>
                    </a:ext>
                  </a:extLst>
                </a:gridCol>
                <a:gridCol w="1014355">
                  <a:extLst>
                    <a:ext uri="{9D8B030D-6E8A-4147-A177-3AD203B41FA5}">
                      <a16:colId xmlns:a16="http://schemas.microsoft.com/office/drawing/2014/main" xmlns="" val="446380455"/>
                    </a:ext>
                  </a:extLst>
                </a:gridCol>
                <a:gridCol w="149492">
                  <a:extLst>
                    <a:ext uri="{9D8B030D-6E8A-4147-A177-3AD203B41FA5}">
                      <a16:colId xmlns:a16="http://schemas.microsoft.com/office/drawing/2014/main" xmlns="" val="1392634170"/>
                    </a:ext>
                  </a:extLst>
                </a:gridCol>
                <a:gridCol w="738232">
                  <a:extLst>
                    <a:ext uri="{9D8B030D-6E8A-4147-A177-3AD203B41FA5}">
                      <a16:colId xmlns:a16="http://schemas.microsoft.com/office/drawing/2014/main" xmlns="" val="3504354321"/>
                    </a:ext>
                  </a:extLst>
                </a:gridCol>
              </a:tblGrid>
              <a:tr h="133205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Projeto/atividade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Elemento de Despesa/2022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Elemento de Despesa 2023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867641418"/>
                  </a:ext>
                </a:extLst>
              </a:tr>
              <a:tr h="5513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Contratação por Tempo Determinado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Vencimentos e Vantagens Fixas - Pessoal Civil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Contratação por Tempo Determinado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Vencimentos e Vantagens Fixas - Pessoal Civil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Total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Total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819478502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Operac. Ativid. Secret. Educação 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1.675.000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3.350.000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5.025.000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514128995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4.551.000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8.551.000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8.551.000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242567001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Des. </a:t>
                      </a:r>
                      <a:r>
                        <a:rPr lang="pt-BR" sz="1100" dirty="0" err="1">
                          <a:effectLst/>
                        </a:rPr>
                        <a:t>Operacion</a:t>
                      </a:r>
                      <a:r>
                        <a:rPr lang="pt-BR" sz="1100" dirty="0">
                          <a:effectLst/>
                        </a:rPr>
                        <a:t>. Ativ. Ensino Fundamental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4.800.000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12.049.000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16.849.000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430282509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11.400.000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6.700.000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18.100.000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18.100.000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894390982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Manut. Ativ. CEMEI - Creches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1.100.000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3.300.000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4.400.000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033938054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4.080.000,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4.200.000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8.280.000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8.280.000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815977228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Manut. Ativ. CEMEI – Pré-escola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1.030.000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1.330.000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260540352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558.000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612.000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1.170.000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1.170.000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617654694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Manut. EJA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228.000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478.000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706.000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718458797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189.000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676.000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865.000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865.000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2419754037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Manut. Centro Atend. Educ. Espec.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135.000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938206050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Manut. Biblioteca Municipal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640.000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720.000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73329533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SUBTOTAL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8.256.000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20.909.000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29.165.000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20.227.000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16.739.000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36.966.000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36.966.000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617659499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28,3%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71,7%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54,7%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45,3%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535509073"/>
                  </a:ext>
                </a:extLst>
              </a:tr>
              <a:tr h="133205">
                <a:tc grid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FUNDEB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758958781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Desenv. Ativ. Ensino Fundamental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6.310.000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10.628.000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16.938.000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2117072386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9.772.000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12.703.000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22.475.000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471099281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Desenv. Operac. Atividades CEMEI”s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5.000.000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5.010.000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0000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493014649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Folha pagamento Servidores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0000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14.070.000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22.267.000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36.337.000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497334981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SUBTOTAL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11.310.000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10.638.000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21.948.000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23.842.000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34.970.000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58.812.000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61307367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51,5%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48,5%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40,5%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59,5%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1343729737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19.566.000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31.547.000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51.113.000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44.069.000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51.709.000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95.778.000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659999996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38,3%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61,7%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46,0%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54,0%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900">
                          <a:effectLst/>
                        </a:rPr>
                        <a:t> 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225069261"/>
                  </a:ext>
                </a:extLst>
              </a:tr>
              <a:tr h="1332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A DESPESA COM PESSOAL APRESENTA UM ACRÉSCIMO DE 87,4% EM RELAÇÃO AO EXERCÍCIO ANTERIOR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282" marR="53282" marT="0" marB="0"/>
                </a:tc>
                <a:extLst>
                  <a:ext uri="{0D108BD9-81ED-4DB2-BD59-A6C34878D82A}">
                    <a16:rowId xmlns:a16="http://schemas.microsoft.com/office/drawing/2014/main" xmlns="" val="3955565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20715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770</TotalTime>
  <Words>2356</Words>
  <Application>Microsoft Office PowerPoint</Application>
  <PresentationFormat>Widescreen</PresentationFormat>
  <Paragraphs>760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4" baseType="lpstr">
      <vt:lpstr>Arial</vt:lpstr>
      <vt:lpstr>Calibri</vt:lpstr>
      <vt:lpstr>DejaVu Sans</vt:lpstr>
      <vt:lpstr>Times New Roman</vt:lpstr>
      <vt:lpstr>Trebuchet MS</vt:lpstr>
      <vt:lpstr>Wingdings 3</vt:lpstr>
      <vt:lpstr>Facetado</vt:lpstr>
      <vt:lpstr>Audiência Pública Projeto de Lei n. 210/2022 Projeto de Lei Orçamentária para 2023</vt:lpstr>
      <vt:lpstr>Recomendações Tribunal de Contas</vt:lpstr>
      <vt:lpstr>Índice de Efetividade de Gestão  Saúde</vt:lpstr>
      <vt:lpstr>Avanço: Alteração no montante da autorização prévia do crédito suplementar</vt:lpstr>
      <vt:lpstr>Diferenças remanejamentos, transferências,  transposições (estorno de verbas) e crédito suplementar </vt:lpstr>
      <vt:lpstr>Diferenças remanejamentos, transferências,  transposições (estorno de verbas) e crédito suplementar </vt:lpstr>
      <vt:lpstr>Diferenças remanejamentos, transferências,  transposições (estorno de verbas) e crédito suplementar </vt:lpstr>
      <vt:lpstr>Mecanismos que podem impactar solicitação   elevado % autorização prévia suplementação</vt:lpstr>
      <vt:lpstr>Mecanismos que podem impactar solicitação   elevado % autorização prévia suplementação</vt:lpstr>
      <vt:lpstr>Mecanismos que podem impactar solicitação   elevado % autorização prévia suplementação</vt:lpstr>
      <vt:lpstr>Análises</vt:lpstr>
      <vt:lpstr>PROJEÇÃO RECEITA</vt:lpstr>
      <vt:lpstr>DESPESA</vt:lpstr>
      <vt:lpstr>DESPESA</vt:lpstr>
      <vt:lpstr>Relação das obra em andamento (LRF: art. 45, e seu parágrafo único)</vt:lpstr>
      <vt:lpstr>Obras e Instalações Administração Direta (73.435.000,00)</vt:lpstr>
      <vt:lpstr>Recomendações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Audiência Pública Projeto de Lei n. 210/2022 Projeto de Lei Orçamentária para 2023</dc:title>
  <dc:creator>Alcameno</dc:creator>
  <cp:lastModifiedBy>Usuário do Windows</cp:lastModifiedBy>
  <cp:revision>11</cp:revision>
  <dcterms:created xsi:type="dcterms:W3CDTF">2022-10-24T15:38:37Z</dcterms:created>
  <dcterms:modified xsi:type="dcterms:W3CDTF">2022-10-26T13:45:14Z</dcterms:modified>
</cp:coreProperties>
</file>